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6" d="100"/>
          <a:sy n="56" d="100"/>
        </p:scale>
        <p:origin x="-84" y="-3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8/30/2021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8/30/2021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8/30/2021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8/30/2021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295401"/>
            <a:ext cx="8458200" cy="2576512"/>
          </a:xfrm>
        </p:spPr>
        <p:style>
          <a:lnRef idx="2">
            <a:schemeClr val="accent1"/>
          </a:lnRef>
          <a:fillRef idx="1">
            <a:schemeClr val="lt1"/>
          </a:fillRef>
          <a:effectRef idx="0">
            <a:schemeClr val="accent1"/>
          </a:effectRef>
          <a:fontRef idx="minor">
            <a:schemeClr val="dk1"/>
          </a:fontRef>
        </p:style>
        <p:txBody>
          <a:bodyPr>
            <a:normAutofit/>
          </a:bodyPr>
          <a:lstStyle/>
          <a:p>
            <a:r>
              <a:rPr lang="en-US" b="1" dirty="0" smtClean="0">
                <a:solidFill>
                  <a:srgbClr val="FF0000"/>
                </a:solidFill>
              </a:rPr>
              <a:t>Legal, production and organizational structure of enterprise </a:t>
            </a:r>
            <a:r>
              <a:rPr lang="en-US" b="1" dirty="0" smtClean="0">
                <a:solidFill>
                  <a:srgbClr val="FF0000"/>
                </a:solidFill>
              </a:rPr>
              <a:t>management</a:t>
            </a:r>
            <a:endParaRPr lang="ru-RU" b="1" dirty="0">
              <a:solidFill>
                <a:srgbClr val="FF0000"/>
              </a:solidFill>
            </a:endParaRPr>
          </a:p>
        </p:txBody>
      </p:sp>
      <p:sp>
        <p:nvSpPr>
          <p:cNvPr id="3" name="Подзаголовок 2"/>
          <p:cNvSpPr>
            <a:spLocks noGrp="1"/>
          </p:cNvSpPr>
          <p:nvPr>
            <p:ph type="subTitle" idx="1"/>
          </p:nvPr>
        </p:nvSpPr>
        <p:spPr/>
        <p:txBody>
          <a:bodyPr/>
          <a:lstStyle/>
          <a:p>
            <a:endParaRPr lang="ru-RU" dirty="0" smtClean="0"/>
          </a:p>
          <a:p>
            <a:endParaRPr lang="ru-RU" dirty="0" smtClean="0"/>
          </a:p>
          <a:p>
            <a:r>
              <a:rPr lang="en-GB" sz="2800" b="1" dirty="0" smtClean="0">
                <a:solidFill>
                  <a:srgbClr val="FF0000"/>
                </a:solidFill>
              </a:rPr>
              <a:t>Theme</a:t>
            </a:r>
            <a:r>
              <a:rPr lang="ru-RU" sz="2800" b="1" dirty="0" smtClean="0">
                <a:solidFill>
                  <a:srgbClr val="FF0000"/>
                </a:solidFill>
              </a:rPr>
              <a:t> </a:t>
            </a:r>
            <a:r>
              <a:rPr lang="ru-RU" sz="2800" b="1" dirty="0" smtClean="0">
                <a:solidFill>
                  <a:srgbClr val="FF0000"/>
                </a:solidFill>
              </a:rPr>
              <a:t>2</a:t>
            </a:r>
            <a:endParaRPr lang="ru-RU" sz="28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533400" y="685800"/>
            <a:ext cx="8229600" cy="369332"/>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nchor="ctr">
            <a:spAutoFit/>
          </a:bodyPr>
          <a:lstStyle/>
          <a:p>
            <a:pPr algn="ctr"/>
            <a:r>
              <a:rPr lang="ru-RU" b="1" dirty="0" smtClean="0">
                <a:solidFill>
                  <a:srgbClr val="FF3300"/>
                </a:solidFill>
              </a:rPr>
              <a:t>1 </a:t>
            </a:r>
            <a:r>
              <a:rPr lang="en-US" b="1" dirty="0" smtClean="0">
                <a:solidFill>
                  <a:srgbClr val="FF3300"/>
                </a:solidFill>
              </a:rPr>
              <a:t>CLASSIFICATION OF ENTERPRISES BY ORGANIZATIONAL AND LEGAL SIGNS </a:t>
            </a:r>
            <a:endParaRPr lang="ru-RU" dirty="0"/>
          </a:p>
        </p:txBody>
      </p:sp>
      <p:sp>
        <p:nvSpPr>
          <p:cNvPr id="9220" name="Rectangle 6"/>
          <p:cNvSpPr>
            <a:spLocks noChangeArrowheads="1"/>
          </p:cNvSpPr>
          <p:nvPr/>
        </p:nvSpPr>
        <p:spPr bwMode="auto">
          <a:xfrm>
            <a:off x="1979613" y="4868863"/>
            <a:ext cx="184150" cy="366712"/>
          </a:xfrm>
          <a:prstGeom prst="rect">
            <a:avLst/>
          </a:prstGeom>
          <a:noFill/>
          <a:ln w="9525">
            <a:noFill/>
            <a:miter lim="800000"/>
            <a:headEnd/>
            <a:tailEnd/>
          </a:ln>
        </p:spPr>
        <p:txBody>
          <a:bodyPr wrap="none" anchor="ctr">
            <a:spAutoFit/>
          </a:bodyPr>
          <a:lstStyle/>
          <a:p>
            <a:endParaRPr lang="ru-RU"/>
          </a:p>
        </p:txBody>
      </p:sp>
      <p:sp>
        <p:nvSpPr>
          <p:cNvPr id="9221" name="Rectangle 8"/>
          <p:cNvSpPr>
            <a:spLocks noChangeArrowheads="1"/>
          </p:cNvSpPr>
          <p:nvPr/>
        </p:nvSpPr>
        <p:spPr bwMode="auto">
          <a:xfrm>
            <a:off x="323850" y="1382713"/>
            <a:ext cx="8569325" cy="2062103"/>
          </a:xfrm>
          <a:prstGeom prst="rect">
            <a:avLst/>
          </a:prstGeom>
          <a:noFill/>
          <a:ln w="9525">
            <a:noFill/>
            <a:miter lim="800000"/>
            <a:headEnd/>
            <a:tailEnd/>
          </a:ln>
        </p:spPr>
        <p:txBody>
          <a:bodyPr anchor="ctr">
            <a:spAutoFit/>
          </a:bodyPr>
          <a:lstStyle/>
          <a:p>
            <a:pPr algn="just"/>
            <a:r>
              <a:rPr lang="en-US" sz="2000" b="1" dirty="0" smtClean="0">
                <a:latin typeface="Times New Roman" pitchFamily="18" charset="0"/>
                <a:cs typeface="Times New Roman" pitchFamily="18" charset="0"/>
              </a:rPr>
              <a:t>A joint-stock company (JSC) </a:t>
            </a:r>
            <a:r>
              <a:rPr lang="en-US" b="1" dirty="0" smtClean="0">
                <a:latin typeface="Times New Roman" pitchFamily="18" charset="0"/>
                <a:cs typeface="Times New Roman" pitchFamily="18" charset="0"/>
              </a:rPr>
              <a:t>is a voluntary association of funds of individuals and legal entities - shareholders, each of which bears material responsibility for the results of the joint-stock company activity within the nominal value of the shares owned by him, the total value of which forms the authorized capital of the joint-stock company. The general meeting of shareholders, being the supreme governing body of a joint-stock company, makes decisions on approving amendments to the charter, elects the board of directors of the </a:t>
            </a:r>
            <a:r>
              <a:rPr lang="en-US" b="1" dirty="0" smtClean="0">
                <a:latin typeface="Times New Roman" pitchFamily="18" charset="0"/>
                <a:cs typeface="Times New Roman" pitchFamily="18" charset="0"/>
              </a:rPr>
              <a:t>company.</a:t>
            </a:r>
            <a:r>
              <a:rPr lang="ru-RU" b="1"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6" name="Прямоугольник 5"/>
          <p:cNvSpPr/>
          <p:nvPr/>
        </p:nvSpPr>
        <p:spPr>
          <a:xfrm>
            <a:off x="381000" y="3962400"/>
            <a:ext cx="8458200" cy="1754326"/>
          </a:xfrm>
          <a:prstGeom prst="rect">
            <a:avLst/>
          </a:prstGeom>
        </p:spPr>
        <p:txBody>
          <a:bodyPr wrap="square">
            <a:spAutoFit/>
          </a:bodyPr>
          <a:lstStyle/>
          <a:p>
            <a:pPr algn="just"/>
            <a:r>
              <a:rPr lang="en-US" b="1" dirty="0" smtClean="0">
                <a:latin typeface="Times New Roman" pitchFamily="18" charset="0"/>
                <a:cs typeface="Times New Roman" pitchFamily="18" charset="0"/>
              </a:rPr>
              <a:t>A partnership is a legal entity created as a voluntary association for any commercial purpose. Members of a limited liability partnership (LLP) are responsible for its obligations only within the limits of the contribution made by them to the charter fund of the partnership, and the members of the partnership with full responsibility bear joint and several liability for the obligations of the partnership within the limits of all property belonging to them</a:t>
            </a:r>
            <a:endParaRPr lang="ru-RU"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Прямоугольник 2"/>
          <p:cNvSpPr>
            <a:spLocks noChangeArrowheads="1"/>
          </p:cNvSpPr>
          <p:nvPr/>
        </p:nvSpPr>
        <p:spPr bwMode="auto">
          <a:xfrm>
            <a:off x="0" y="0"/>
            <a:ext cx="8786813" cy="1754326"/>
          </a:xfrm>
          <a:prstGeom prst="rect">
            <a:avLst/>
          </a:prstGeom>
          <a:noFill/>
          <a:ln w="9525">
            <a:noFill/>
            <a:miter lim="800000"/>
            <a:headEnd/>
            <a:tailEnd/>
          </a:ln>
        </p:spPr>
        <p:txBody>
          <a:bodyPr>
            <a:spAutoFit/>
          </a:bodyPr>
          <a:lstStyle/>
          <a:p>
            <a:pPr algn="just"/>
            <a:r>
              <a:rPr lang="en-US" b="1" i="1" dirty="0" smtClean="0">
                <a:solidFill>
                  <a:srgbClr val="FF0000"/>
                </a:solidFill>
                <a:latin typeface="Times New Roman" pitchFamily="18" charset="0"/>
                <a:cs typeface="Times New Roman" pitchFamily="18" charset="0"/>
              </a:rPr>
              <a:t>Cooperatives (lat. </a:t>
            </a:r>
            <a:r>
              <a:rPr lang="en-US" b="1" i="1" dirty="0" err="1" smtClean="0">
                <a:solidFill>
                  <a:srgbClr val="FF0000"/>
                </a:solidFill>
                <a:latin typeface="Times New Roman" pitchFamily="18" charset="0"/>
                <a:cs typeface="Times New Roman" pitchFamily="18" charset="0"/>
              </a:rPr>
              <a:t>Cooperatio</a:t>
            </a:r>
            <a:r>
              <a:rPr lang="en-US" b="1" i="1" dirty="0" smtClean="0">
                <a:solidFill>
                  <a:srgbClr val="FF0000"/>
                </a:solidFill>
                <a:latin typeface="Times New Roman" pitchFamily="18" charset="0"/>
                <a:cs typeface="Times New Roman" pitchFamily="18" charset="0"/>
              </a:rPr>
              <a:t> - cooperation) </a:t>
            </a:r>
            <a:r>
              <a:rPr lang="en-US" b="1" i="1" dirty="0" smtClean="0">
                <a:latin typeface="Times New Roman" pitchFamily="18" charset="0"/>
                <a:cs typeface="Times New Roman" pitchFamily="18" charset="0"/>
              </a:rPr>
              <a:t>are one of the forms of collective property, the activity of which is based mainly on the personal labor of their members. In addition, the members of the cooperative can contribute cash and material shares to its statutory fund, in connection with which the distribution of income between the members of the cooperative can be carried out not only taking into account the personal labor contribution, but also taking into account the size of the share </a:t>
            </a:r>
            <a:r>
              <a:rPr lang="en-US" b="1" i="1" dirty="0" smtClean="0">
                <a:latin typeface="Times New Roman" pitchFamily="18" charset="0"/>
                <a:cs typeface="Times New Roman" pitchFamily="18" charset="0"/>
              </a:rPr>
              <a:t>contributions</a:t>
            </a:r>
            <a:r>
              <a:rPr lang="en-US" b="1" i="1" dirty="0" smtClean="0">
                <a:solidFill>
                  <a:srgbClr val="FF0000"/>
                </a:solidFill>
                <a:latin typeface="Times New Roman" pitchFamily="18" charset="0"/>
                <a:cs typeface="Times New Roman" pitchFamily="18" charset="0"/>
              </a:rPr>
              <a:t>.</a:t>
            </a:r>
            <a:r>
              <a:rPr lang="ru-RU" b="1" i="1" dirty="0" smtClean="0">
                <a:solidFill>
                  <a:srgbClr val="FF0000"/>
                </a:solidFill>
                <a:latin typeface="Times New Roman" pitchFamily="18" charset="0"/>
                <a:cs typeface="Times New Roman" pitchFamily="18" charset="0"/>
              </a:rPr>
              <a:t> </a:t>
            </a:r>
            <a:endParaRPr lang="ru-RU" i="1" dirty="0">
              <a:latin typeface="Times New Roman" pitchFamily="18" charset="0"/>
              <a:cs typeface="Times New Roman" pitchFamily="18" charset="0"/>
            </a:endParaRPr>
          </a:p>
        </p:txBody>
      </p:sp>
      <p:sp>
        <p:nvSpPr>
          <p:cNvPr id="10243" name="Прямоугольник 3"/>
          <p:cNvSpPr>
            <a:spLocks noChangeArrowheads="1"/>
          </p:cNvSpPr>
          <p:nvPr/>
        </p:nvSpPr>
        <p:spPr bwMode="auto">
          <a:xfrm>
            <a:off x="0" y="2057400"/>
            <a:ext cx="8858250" cy="923330"/>
          </a:xfrm>
          <a:prstGeom prst="rect">
            <a:avLst/>
          </a:prstGeom>
          <a:noFill/>
          <a:ln w="9525">
            <a:noFill/>
            <a:miter lim="800000"/>
            <a:headEnd/>
            <a:tailEnd/>
          </a:ln>
        </p:spPr>
        <p:txBody>
          <a:bodyPr>
            <a:spAutoFit/>
          </a:bodyPr>
          <a:lstStyle/>
          <a:p>
            <a:pPr algn="just"/>
            <a:r>
              <a:rPr lang="en-US" b="1" i="1" dirty="0" smtClean="0">
                <a:solidFill>
                  <a:srgbClr val="FF0000"/>
                </a:solidFill>
                <a:latin typeface="Times New Roman" pitchFamily="18" charset="0"/>
                <a:cs typeface="Times New Roman" pitchFamily="18" charset="0"/>
              </a:rPr>
              <a:t>A corporation </a:t>
            </a:r>
            <a:r>
              <a:rPr lang="en-US" b="1" i="1" dirty="0" smtClean="0">
                <a:latin typeface="Times New Roman" pitchFamily="18" charset="0"/>
                <a:cs typeface="Times New Roman" pitchFamily="18" charset="0"/>
              </a:rPr>
              <a:t>is a joint stock company that brings together the activities of several firms to achieve their common goals or protect privileges. As a legal entity, a corporation is liable for debts and taxes for all its enterprises and acts as an independent business entity</a:t>
            </a:r>
            <a:r>
              <a:rPr lang="en-US" b="1" i="1" dirty="0" smtClean="0">
                <a:latin typeface="Times New Roman" pitchFamily="18" charset="0"/>
                <a:cs typeface="Times New Roman" pitchFamily="18" charset="0"/>
              </a:rPr>
              <a:t>.</a:t>
            </a:r>
            <a:r>
              <a:rPr lang="ru-RU" b="1" i="1"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10244" name="Прямоугольник 4"/>
          <p:cNvSpPr>
            <a:spLocks noChangeArrowheads="1"/>
          </p:cNvSpPr>
          <p:nvPr/>
        </p:nvSpPr>
        <p:spPr bwMode="auto">
          <a:xfrm>
            <a:off x="0" y="3352800"/>
            <a:ext cx="8858250" cy="1754326"/>
          </a:xfrm>
          <a:prstGeom prst="rect">
            <a:avLst/>
          </a:prstGeom>
          <a:noFill/>
          <a:ln w="9525">
            <a:noFill/>
            <a:miter lim="800000"/>
            <a:headEnd/>
            <a:tailEnd/>
          </a:ln>
        </p:spPr>
        <p:txBody>
          <a:bodyPr>
            <a:spAutoFit/>
          </a:bodyPr>
          <a:lstStyle/>
          <a:p>
            <a:pPr algn="just"/>
            <a:r>
              <a:rPr lang="en-US" b="1" i="1" dirty="0" smtClean="0">
                <a:solidFill>
                  <a:srgbClr val="FF0000"/>
                </a:solidFill>
              </a:rPr>
              <a:t>Business associations - </a:t>
            </a:r>
            <a:r>
              <a:rPr lang="en-US" b="1" i="1" dirty="0" smtClean="0"/>
              <a:t>contractual associations of enterprises and organizations created for the joint performance of homogeneous functions and coordination of common activities. Associations are associations based on membership. At the same time, the members of the association retain their legal independence, however, they bear subsidiary responsibility for its obligations. The supreme governing body of the Association is the General Meeting of Members</a:t>
            </a:r>
            <a:r>
              <a:rPr lang="en-US" b="1" i="1" dirty="0" smtClean="0">
                <a:solidFill>
                  <a:srgbClr val="FF0000"/>
                </a:solidFill>
              </a:rPr>
              <a:t>.</a:t>
            </a:r>
            <a:r>
              <a:rPr lang="ru-RU" b="1" i="1" dirty="0" smtClean="0">
                <a:solidFill>
                  <a:srgbClr val="FF0000"/>
                </a:solidFill>
              </a:rPr>
              <a:t> </a:t>
            </a:r>
            <a:endParaRPr lang="ru-RU" i="1" dirty="0"/>
          </a:p>
        </p:txBody>
      </p:sp>
      <p:sp>
        <p:nvSpPr>
          <p:cNvPr id="10245" name="Прямоугольник 5"/>
          <p:cNvSpPr>
            <a:spLocks noChangeArrowheads="1"/>
          </p:cNvSpPr>
          <p:nvPr/>
        </p:nvSpPr>
        <p:spPr bwMode="auto">
          <a:xfrm>
            <a:off x="0" y="5334000"/>
            <a:ext cx="8858250" cy="923330"/>
          </a:xfrm>
          <a:prstGeom prst="rect">
            <a:avLst/>
          </a:prstGeom>
          <a:noFill/>
          <a:ln w="9525">
            <a:noFill/>
            <a:miter lim="800000"/>
            <a:headEnd/>
            <a:tailEnd/>
          </a:ln>
        </p:spPr>
        <p:txBody>
          <a:bodyPr>
            <a:spAutoFit/>
          </a:bodyPr>
          <a:lstStyle/>
          <a:p>
            <a:pPr algn="just"/>
            <a:r>
              <a:rPr lang="en-US" b="1" i="1" dirty="0" smtClean="0">
                <a:solidFill>
                  <a:srgbClr val="FF0000"/>
                </a:solidFill>
                <a:latin typeface="Times New Roman" pitchFamily="18" charset="0"/>
                <a:cs typeface="Times New Roman" pitchFamily="18" charset="0"/>
              </a:rPr>
              <a:t>Concerns </a:t>
            </a:r>
            <a:r>
              <a:rPr lang="en-US" b="1" i="1" dirty="0" smtClean="0">
                <a:latin typeface="Times New Roman" pitchFamily="18" charset="0"/>
                <a:cs typeface="Times New Roman" pitchFamily="18" charset="0"/>
              </a:rPr>
              <a:t>are a form of contractual large associations, usually of a monopoly type, which makes it possible to use the possibilities of large-scale production, combination, cooperation, due to the presence of production and technological ties.</a:t>
            </a:r>
            <a:endParaRPr lang="ru-RU" b="1" i="1"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Прямоугольник 1"/>
          <p:cNvSpPr>
            <a:spLocks noChangeArrowheads="1"/>
          </p:cNvSpPr>
          <p:nvPr/>
        </p:nvSpPr>
        <p:spPr bwMode="auto">
          <a:xfrm>
            <a:off x="304800" y="685800"/>
            <a:ext cx="8501062" cy="923330"/>
          </a:xfrm>
          <a:prstGeom prst="rect">
            <a:avLst/>
          </a:prstGeom>
          <a:noFill/>
          <a:ln w="9525">
            <a:noFill/>
            <a:miter lim="800000"/>
            <a:headEnd/>
            <a:tailEnd/>
          </a:ln>
        </p:spPr>
        <p:txBody>
          <a:bodyPr>
            <a:spAutoFit/>
          </a:bodyPr>
          <a:lstStyle/>
          <a:p>
            <a:pPr algn="just"/>
            <a:r>
              <a:rPr lang="en-US" b="1" i="1" dirty="0" smtClean="0">
                <a:solidFill>
                  <a:srgbClr val="FF0000"/>
                </a:solidFill>
                <a:latin typeface="Times New Roman" pitchFamily="18" charset="0"/>
                <a:cs typeface="Times New Roman" pitchFamily="18" charset="0"/>
              </a:rPr>
              <a:t>Holding </a:t>
            </a:r>
            <a:r>
              <a:rPr lang="en-US" b="1" i="1" dirty="0" smtClean="0">
                <a:solidFill>
                  <a:srgbClr val="FF0000"/>
                </a:solidFill>
                <a:latin typeface="Times New Roman" pitchFamily="18" charset="0"/>
                <a:cs typeface="Times New Roman" pitchFamily="18" charset="0"/>
              </a:rPr>
              <a:t>companies </a:t>
            </a:r>
            <a:r>
              <a:rPr lang="en-US" dirty="0" smtClean="0">
                <a:latin typeface="Times New Roman" pitchFamily="18" charset="0"/>
                <a:cs typeface="Times New Roman" pitchFamily="18" charset="0"/>
              </a:rPr>
              <a:t>(holding companies) </a:t>
            </a:r>
            <a:r>
              <a:rPr lang="en-US" b="1" i="1" dirty="0" smtClean="0">
                <a:latin typeface="Times New Roman" pitchFamily="18" charset="0"/>
                <a:cs typeface="Times New Roman" pitchFamily="18" charset="0"/>
              </a:rPr>
              <a:t>are characterized by the fact that they have control over other companies either through the ownership of their shares and money capital, or in connection with the right to appoint directors of controlled companies</a:t>
            </a:r>
            <a:r>
              <a:rPr lang="en-US"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11267" name="Прямоугольник 2"/>
          <p:cNvSpPr>
            <a:spLocks noChangeArrowheads="1"/>
          </p:cNvSpPr>
          <p:nvPr/>
        </p:nvSpPr>
        <p:spPr bwMode="auto">
          <a:xfrm>
            <a:off x="304800" y="2057400"/>
            <a:ext cx="8267700" cy="1754326"/>
          </a:xfrm>
          <a:prstGeom prst="rect">
            <a:avLst/>
          </a:prstGeom>
          <a:noFill/>
          <a:ln w="9525">
            <a:noFill/>
            <a:miter lim="800000"/>
            <a:headEnd/>
            <a:tailEnd/>
          </a:ln>
        </p:spPr>
        <p:txBody>
          <a:bodyPr wrap="square">
            <a:spAutoFit/>
          </a:bodyPr>
          <a:lstStyle/>
          <a:p>
            <a:r>
              <a:rPr lang="en-US" b="1" i="1" dirty="0" smtClean="0">
                <a:solidFill>
                  <a:srgbClr val="FF0000"/>
                </a:solidFill>
                <a:latin typeface="Times New Roman" pitchFamily="18" charset="0"/>
                <a:cs typeface="Times New Roman" pitchFamily="18" charset="0"/>
              </a:rPr>
              <a:t>A consortium </a:t>
            </a:r>
            <a:r>
              <a:rPr lang="en-US" b="1" i="1" dirty="0" smtClean="0">
                <a:latin typeface="Times New Roman" pitchFamily="18" charset="0"/>
                <a:cs typeface="Times New Roman" pitchFamily="18" charset="0"/>
              </a:rPr>
              <a:t>is a temporary voluntary association of enterprises, organizations, formed to solve specific tasks and problems, to implement large investment, scientific and technical, social, and environmental projects. The consortium can include both large and small enterprises wishing to take part in the implementation of a project or other entrepreneurial idea, but do not have independent capabilities for its implementation.</a:t>
            </a:r>
            <a:r>
              <a:rPr lang="ru-RU" b="1" i="1" dirty="0" smtClean="0">
                <a:latin typeface="Times New Roman" pitchFamily="18" charset="0"/>
                <a:cs typeface="Times New Roman" pitchFamily="18" charset="0"/>
              </a:rPr>
              <a:t>.</a:t>
            </a:r>
            <a:endParaRPr lang="ru-RU" b="1" i="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0"/>
            <a:ext cx="8610600" cy="1752600"/>
          </a:xfrm>
        </p:spPr>
        <p:txBody>
          <a:bodyPr>
            <a:normAutofit/>
          </a:bodyPr>
          <a:lstStyle/>
          <a:p>
            <a:pPr algn="just"/>
            <a:r>
              <a:rPr lang="ru-RU" sz="2000" b="1" i="1" dirty="0" smtClean="0">
                <a:solidFill>
                  <a:srgbClr val="FF0000"/>
                </a:solidFill>
                <a:latin typeface="Times New Roman" pitchFamily="18" charset="0"/>
                <a:cs typeface="Times New Roman" pitchFamily="18" charset="0"/>
              </a:rPr>
              <a:t>2 </a:t>
            </a:r>
            <a:r>
              <a:rPr lang="en-US" sz="2000" b="1" i="1" dirty="0" smtClean="0">
                <a:solidFill>
                  <a:srgbClr val="FF0000"/>
                </a:solidFill>
                <a:latin typeface="Times New Roman" pitchFamily="18" charset="0"/>
                <a:cs typeface="Times New Roman" pitchFamily="18" charset="0"/>
              </a:rPr>
              <a:t>The production structure of an enterprise </a:t>
            </a:r>
            <a:r>
              <a:rPr lang="en-US" sz="2000" b="1" i="1" dirty="0" smtClean="0">
                <a:latin typeface="Times New Roman" pitchFamily="18" charset="0"/>
                <a:cs typeface="Times New Roman" pitchFamily="18" charset="0"/>
              </a:rPr>
              <a:t>is understood as the composition of its constituent sections, workshops and services, the forms of their relationship in the production process. The main elements of the production structure of the enterprise are workplaces, sites and workshops. </a:t>
            </a:r>
            <a:endParaRPr lang="ru-RU" sz="2000" dirty="0">
              <a:latin typeface="Times New Roman" pitchFamily="18" charset="0"/>
              <a:cs typeface="Times New Roman" pitchFamily="18" charset="0"/>
            </a:endParaRPr>
          </a:p>
        </p:txBody>
      </p:sp>
      <p:sp>
        <p:nvSpPr>
          <p:cNvPr id="5" name="Прямоугольник 4"/>
          <p:cNvSpPr/>
          <p:nvPr/>
        </p:nvSpPr>
        <p:spPr>
          <a:xfrm>
            <a:off x="457200" y="5029200"/>
            <a:ext cx="8458200" cy="923330"/>
          </a:xfrm>
          <a:prstGeom prst="rect">
            <a:avLst/>
          </a:prstGeom>
        </p:spPr>
        <p:txBody>
          <a:bodyPr wrap="square">
            <a:spAutoFit/>
          </a:bodyPr>
          <a:lstStyle/>
          <a:p>
            <a:pPr algn="just"/>
            <a:r>
              <a:rPr lang="en-US" b="1" i="1" dirty="0" smtClean="0">
                <a:solidFill>
                  <a:srgbClr val="FF0000"/>
                </a:solidFill>
                <a:latin typeface="Times New Roman" pitchFamily="18" charset="0"/>
              </a:rPr>
              <a:t>Production Site - </a:t>
            </a:r>
            <a:r>
              <a:rPr lang="en-US" b="1" i="1" dirty="0" smtClean="0">
                <a:latin typeface="Times New Roman" pitchFamily="18" charset="0"/>
              </a:rPr>
              <a:t>a production unit that unites a number of workplaces, grouped according to certain criteria, carrying out part of the general production process for the manufacture of products or maintenance of the production </a:t>
            </a:r>
            <a:r>
              <a:rPr lang="en-US" b="1" i="1" dirty="0" smtClean="0">
                <a:latin typeface="Times New Roman" pitchFamily="18" charset="0"/>
              </a:rPr>
              <a:t>process</a:t>
            </a:r>
            <a:endParaRPr lang="ru-RU" dirty="0"/>
          </a:p>
        </p:txBody>
      </p:sp>
      <p:sp>
        <p:nvSpPr>
          <p:cNvPr id="6" name="Прямоугольник 5"/>
          <p:cNvSpPr/>
          <p:nvPr/>
        </p:nvSpPr>
        <p:spPr>
          <a:xfrm>
            <a:off x="304800" y="1752600"/>
            <a:ext cx="8534400" cy="1200329"/>
          </a:xfrm>
          <a:prstGeom prst="rect">
            <a:avLst/>
          </a:prstGeom>
        </p:spPr>
        <p:txBody>
          <a:bodyPr wrap="square">
            <a:spAutoFit/>
          </a:bodyPr>
          <a:lstStyle/>
          <a:p>
            <a:r>
              <a:rPr lang="en-US" b="1" i="1" dirty="0" smtClean="0">
                <a:solidFill>
                  <a:srgbClr val="FF0000"/>
                </a:solidFill>
                <a:latin typeface="Times New Roman" pitchFamily="18" charset="0"/>
                <a:cs typeface="Times New Roman" pitchFamily="18" charset="0"/>
              </a:rPr>
              <a:t>A workplace</a:t>
            </a:r>
            <a:r>
              <a:rPr lang="en-US" b="1" i="1" dirty="0" smtClean="0">
                <a:latin typeface="Times New Roman" pitchFamily="18" charset="0"/>
                <a:cs typeface="Times New Roman" pitchFamily="18" charset="0"/>
              </a:rPr>
              <a:t> is an organizationally indivisible link in the production process, served by one or more workers, designed to perform a certain production or service operation (or a group of them), equipped with appropriate equipment and organizational and technical means.</a:t>
            </a:r>
            <a:endParaRPr lang="ru-RU" b="1" i="1" dirty="0">
              <a:latin typeface="Times New Roman" pitchFamily="18" charset="0"/>
              <a:cs typeface="Times New Roman" pitchFamily="18" charset="0"/>
            </a:endParaRPr>
          </a:p>
        </p:txBody>
      </p:sp>
      <p:sp>
        <p:nvSpPr>
          <p:cNvPr id="7" name="Прямоугольник 6"/>
          <p:cNvSpPr/>
          <p:nvPr/>
        </p:nvSpPr>
        <p:spPr>
          <a:xfrm>
            <a:off x="685800" y="3200400"/>
            <a:ext cx="7467600" cy="646331"/>
          </a:xfrm>
          <a:prstGeom prst="rect">
            <a:avLst/>
          </a:prstGeom>
        </p:spPr>
        <p:txBody>
          <a:bodyPr wrap="square">
            <a:spAutoFit/>
          </a:bodyPr>
          <a:lstStyle/>
          <a:p>
            <a:r>
              <a:rPr lang="en-US" dirty="0" smtClean="0">
                <a:latin typeface="Times New Roman" pitchFamily="18" charset="0"/>
                <a:cs typeface="Times New Roman" pitchFamily="18" charset="0"/>
              </a:rPr>
              <a:t>The workplace can be simple and complex. </a:t>
            </a:r>
            <a:endParaRPr lang="ru-RU"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workplace can be stationary and mobile</a:t>
            </a:r>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0"/>
            <a:ext cx="8915400" cy="1981200"/>
          </a:xfrm>
        </p:spPr>
        <p:txBody>
          <a:bodyPr>
            <a:normAutofit/>
          </a:bodyPr>
          <a:lstStyle/>
          <a:p>
            <a:pPr algn="just"/>
            <a:r>
              <a:rPr lang="en-US" sz="2000" b="1" i="1" dirty="0" smtClean="0">
                <a:solidFill>
                  <a:srgbClr val="FF0000"/>
                </a:solidFill>
                <a:latin typeface="Times New Roman" pitchFamily="18" charset="0"/>
              </a:rPr>
              <a:t>The </a:t>
            </a:r>
            <a:r>
              <a:rPr lang="en-GB" sz="2000" b="1" i="1" dirty="0" smtClean="0">
                <a:solidFill>
                  <a:srgbClr val="FF0000"/>
                </a:solidFill>
                <a:latin typeface="Times New Roman" pitchFamily="18" charset="0"/>
              </a:rPr>
              <a:t>work</a:t>
            </a:r>
            <a:r>
              <a:rPr lang="en-US" sz="2000" b="1" i="1" dirty="0" smtClean="0">
                <a:solidFill>
                  <a:srgbClr val="FF0000"/>
                </a:solidFill>
                <a:latin typeface="Times New Roman" pitchFamily="18" charset="0"/>
              </a:rPr>
              <a:t>shop </a:t>
            </a:r>
            <a:r>
              <a:rPr lang="en-US" sz="2000" b="1" i="1" dirty="0" smtClean="0">
                <a:latin typeface="Times New Roman" pitchFamily="18" charset="0"/>
              </a:rPr>
              <a:t>is the most complex system that is part of the production structure, which includes production sites and a number of functional bodies as subsystems. Complex relationships arise in the workshop: it is characterized by a rather complex structure and organization with developed internal and external relationships</a:t>
            </a:r>
            <a:r>
              <a:rPr lang="en-US" sz="2000" b="1" i="1" dirty="0" smtClean="0">
                <a:latin typeface="Times New Roman" pitchFamily="18" charset="0"/>
              </a:rPr>
              <a:t>.</a:t>
            </a:r>
            <a:endParaRPr lang="ru-RU" sz="2000" b="1" dirty="0">
              <a:latin typeface="Times New Roman" pitchFamily="18" charset="0"/>
            </a:endParaRPr>
          </a:p>
        </p:txBody>
      </p:sp>
      <p:sp>
        <p:nvSpPr>
          <p:cNvPr id="4" name="Стрелка вправо 3"/>
          <p:cNvSpPr/>
          <p:nvPr/>
        </p:nvSpPr>
        <p:spPr>
          <a:xfrm>
            <a:off x="228600" y="25146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228600" y="27432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228600" y="22860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533400" y="3276600"/>
            <a:ext cx="4572000" cy="369332"/>
          </a:xfrm>
          <a:prstGeom prst="rect">
            <a:avLst/>
          </a:prstGeom>
        </p:spPr>
        <p:txBody>
          <a:bodyPr>
            <a:spAutoFit/>
          </a:bodyPr>
          <a:lstStyle/>
          <a:p>
            <a:r>
              <a:rPr lang="en-US" dirty="0" smtClean="0"/>
              <a:t>Workshops by </a:t>
            </a:r>
            <a:r>
              <a:rPr lang="en-US" dirty="0" smtClean="0"/>
              <a:t>type of </a:t>
            </a:r>
            <a:r>
              <a:rPr lang="en-US" dirty="0" smtClean="0"/>
              <a:t>work</a:t>
            </a:r>
            <a:r>
              <a:rPr lang="ru-RU" dirty="0" smtClean="0"/>
              <a:t>: </a:t>
            </a:r>
            <a:endParaRPr lang="ru-RU" dirty="0"/>
          </a:p>
        </p:txBody>
      </p:sp>
      <p:sp>
        <p:nvSpPr>
          <p:cNvPr id="9" name="Стрелка вправо 8"/>
          <p:cNvSpPr/>
          <p:nvPr/>
        </p:nvSpPr>
        <p:spPr>
          <a:xfrm>
            <a:off x="228600" y="36576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228600" y="42672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228600" y="48006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a:off x="304800" y="5638800"/>
            <a:ext cx="228600" cy="1981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457200" y="1905000"/>
            <a:ext cx="6172200" cy="1200329"/>
          </a:xfrm>
          <a:prstGeom prst="rect">
            <a:avLst/>
          </a:prstGeom>
        </p:spPr>
        <p:txBody>
          <a:bodyPr wrap="square">
            <a:spAutoFit/>
          </a:bodyPr>
          <a:lstStyle/>
          <a:p>
            <a:r>
              <a:rPr lang="en-US" dirty="0" smtClean="0">
                <a:latin typeface="Times New Roman" pitchFamily="18" charset="0"/>
                <a:cs typeface="Times New Roman" pitchFamily="18" charset="0"/>
              </a:rPr>
              <a:t>Workshops of the enterprise can be organized according to:</a:t>
            </a:r>
          </a:p>
          <a:p>
            <a:r>
              <a:rPr lang="en-US" dirty="0" smtClean="0">
                <a:latin typeface="Times New Roman" pitchFamily="18" charset="0"/>
                <a:cs typeface="Times New Roman" pitchFamily="18" charset="0"/>
              </a:rPr>
              <a:t>technological</a:t>
            </a:r>
          </a:p>
          <a:p>
            <a:r>
              <a:rPr lang="en-US" dirty="0" smtClean="0">
                <a:latin typeface="Times New Roman" pitchFamily="18" charset="0"/>
                <a:cs typeface="Times New Roman" pitchFamily="18" charset="0"/>
              </a:rPr>
              <a:t>subject</a:t>
            </a:r>
          </a:p>
          <a:p>
            <a:r>
              <a:rPr lang="en-US" dirty="0" smtClean="0">
                <a:latin typeface="Times New Roman" pitchFamily="18" charset="0"/>
                <a:cs typeface="Times New Roman" pitchFamily="18" charset="0"/>
              </a:rPr>
              <a:t>mixed types.</a:t>
            </a:r>
            <a:endParaRPr lang="ru-RU" dirty="0">
              <a:latin typeface="Times New Roman" pitchFamily="18" charset="0"/>
              <a:cs typeface="Times New Roman" pitchFamily="18" charset="0"/>
            </a:endParaRPr>
          </a:p>
        </p:txBody>
      </p:sp>
      <p:sp>
        <p:nvSpPr>
          <p:cNvPr id="15" name="Прямоугольник 14"/>
          <p:cNvSpPr/>
          <p:nvPr/>
        </p:nvSpPr>
        <p:spPr>
          <a:xfrm>
            <a:off x="609600" y="3657600"/>
            <a:ext cx="7696200" cy="2862322"/>
          </a:xfrm>
          <a:prstGeom prst="rect">
            <a:avLst/>
          </a:prstGeom>
        </p:spPr>
        <p:txBody>
          <a:bodyPr wrap="square">
            <a:spAutoFit/>
          </a:bodyPr>
          <a:lstStyle/>
          <a:p>
            <a:r>
              <a:rPr lang="en-US" dirty="0" smtClean="0"/>
              <a:t>the main production - workshops that manufacture the main products of the enterprise.</a:t>
            </a:r>
          </a:p>
          <a:p>
            <a:r>
              <a:rPr lang="en-GB" dirty="0" smtClean="0"/>
              <a:t>Outlet </a:t>
            </a:r>
            <a:r>
              <a:rPr lang="en-US" dirty="0" smtClean="0"/>
              <a:t>workshops </a:t>
            </a:r>
            <a:r>
              <a:rPr lang="ru-RU" dirty="0" smtClean="0"/>
              <a:t>(</a:t>
            </a:r>
            <a:r>
              <a:rPr lang="kk-KZ" dirty="0" smtClean="0"/>
              <a:t>подсобные)</a:t>
            </a:r>
            <a:r>
              <a:rPr lang="en-US" dirty="0" smtClean="0"/>
              <a:t> </a:t>
            </a:r>
            <a:r>
              <a:rPr lang="en-US" dirty="0" smtClean="0"/>
              <a:t>- workshops that extract and process auxiliary materials</a:t>
            </a:r>
          </a:p>
          <a:p>
            <a:endParaRPr lang="en-US" dirty="0" smtClean="0"/>
          </a:p>
          <a:p>
            <a:r>
              <a:rPr lang="en-US" dirty="0" smtClean="0"/>
              <a:t>auxiliary </a:t>
            </a:r>
            <a:r>
              <a:rPr lang="en-US" dirty="0" smtClean="0"/>
              <a:t>workshops </a:t>
            </a:r>
            <a:r>
              <a:rPr lang="ru-RU" dirty="0" smtClean="0"/>
              <a:t>(вспомогательные)</a:t>
            </a:r>
            <a:r>
              <a:rPr lang="en-US" dirty="0" smtClean="0"/>
              <a:t>- </a:t>
            </a:r>
            <a:r>
              <a:rPr lang="en-US" dirty="0" smtClean="0"/>
              <a:t>manufacturing of tooling for production workshops of the enterprise, production of spare parts for factory equipment and energy resources</a:t>
            </a:r>
          </a:p>
          <a:p>
            <a:r>
              <a:rPr lang="en-US" dirty="0" smtClean="0"/>
              <a:t>  service shops - providing all parts of the enterprise with various types of services: instrumental, repair, energy, transport, warehouse, etc.</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3200400"/>
          </a:xfrm>
        </p:spPr>
        <p:txBody>
          <a:bodyPr>
            <a:normAutofit/>
          </a:bodyPr>
          <a:lstStyle/>
          <a:p>
            <a:r>
              <a:rPr lang="ru-RU" sz="2000" b="1" i="1" dirty="0" smtClean="0">
                <a:solidFill>
                  <a:srgbClr val="FF0000"/>
                </a:solidFill>
                <a:latin typeface="Times New Roman" pitchFamily="18" charset="0"/>
              </a:rPr>
              <a:t>Факторы, влияющие на производственную структуру</a:t>
            </a:r>
            <a:r>
              <a:rPr lang="ru-RU" sz="2000" b="1" dirty="0" smtClean="0">
                <a:solidFill>
                  <a:schemeClr val="tx1"/>
                </a:solidFill>
                <a:latin typeface="Times New Roman" pitchFamily="18" charset="0"/>
              </a:rPr>
              <a:t/>
            </a:r>
            <a:br>
              <a:rPr lang="ru-RU" sz="2000" b="1" dirty="0" smtClean="0">
                <a:solidFill>
                  <a:schemeClr val="tx1"/>
                </a:solidFill>
                <a:latin typeface="Times New Roman" pitchFamily="18" charset="0"/>
              </a:rPr>
            </a:br>
            <a:r>
              <a:rPr lang="ru-RU" sz="2000" b="1" dirty="0" err="1" smtClean="0">
                <a:solidFill>
                  <a:schemeClr val="tx1"/>
                </a:solidFill>
                <a:latin typeface="+mn-lt"/>
                <a:cs typeface="Arial" pitchFamily="34" charset="0"/>
              </a:rPr>
              <a:t>Общеструктурные</a:t>
            </a:r>
            <a:r>
              <a:rPr lang="ru-RU" sz="2000" b="1" dirty="0" smtClean="0">
                <a:solidFill>
                  <a:schemeClr val="tx1"/>
                </a:solidFill>
                <a:latin typeface="+mn-lt"/>
                <a:cs typeface="Arial" pitchFamily="34" charset="0"/>
              </a:rPr>
              <a:t>  </a:t>
            </a:r>
            <a:r>
              <a:rPr lang="ru-RU" sz="2000" b="1" dirty="0">
                <a:solidFill>
                  <a:schemeClr val="tx1"/>
                </a:solidFill>
                <a:latin typeface="+mn-lt"/>
                <a:cs typeface="Arial" pitchFamily="34" charset="0"/>
              </a:rPr>
              <a:t>(народнохозяйственные)</a:t>
            </a:r>
            <a:r>
              <a:rPr lang="ru-RU" sz="2000" i="1" dirty="0">
                <a:solidFill>
                  <a:schemeClr val="tx1"/>
                </a:solidFill>
                <a:latin typeface="+mn-lt"/>
                <a:cs typeface="Arial" pitchFamily="34" charset="0"/>
              </a:rPr>
              <a:t>  </a:t>
            </a:r>
            <a:br>
              <a:rPr lang="ru-RU" sz="2000" i="1" dirty="0">
                <a:solidFill>
                  <a:schemeClr val="tx1"/>
                </a:solidFill>
                <a:latin typeface="+mn-lt"/>
                <a:cs typeface="Arial" pitchFamily="34" charset="0"/>
              </a:rPr>
            </a:br>
            <a:r>
              <a:rPr lang="ru-RU" sz="2000" dirty="0" smtClean="0">
                <a:solidFill>
                  <a:schemeClr val="tx1"/>
                </a:solidFill>
                <a:latin typeface="+mn-lt"/>
                <a:cs typeface="Arial" pitchFamily="34" charset="0"/>
              </a:rPr>
              <a:t/>
            </a:r>
            <a:br>
              <a:rPr lang="ru-RU" sz="2000" dirty="0" smtClean="0">
                <a:solidFill>
                  <a:schemeClr val="tx1"/>
                </a:solidFill>
                <a:latin typeface="+mn-lt"/>
                <a:cs typeface="Arial" pitchFamily="34" charset="0"/>
              </a:rPr>
            </a:br>
            <a:r>
              <a:rPr lang="ru-RU" sz="2000" dirty="0" smtClean="0">
                <a:solidFill>
                  <a:schemeClr val="tx1"/>
                </a:solidFill>
                <a:latin typeface="+mn-lt"/>
                <a:cs typeface="Arial" pitchFamily="34" charset="0"/>
              </a:rPr>
              <a:t>К </a:t>
            </a:r>
            <a:r>
              <a:rPr lang="ru-RU" sz="2000" dirty="0">
                <a:solidFill>
                  <a:schemeClr val="tx1"/>
                </a:solidFill>
                <a:latin typeface="+mn-lt"/>
                <a:cs typeface="Arial" pitchFamily="34" charset="0"/>
              </a:rPr>
              <a:t>их числу относятся: состав отраслей хозяйства, соотношение между ними, степень их дифференциации, предполагаемые темпы роста производительности, внешнеторговые связи  и т.п. </a:t>
            </a:r>
            <a:r>
              <a:rPr lang="ru-RU" sz="2000" dirty="0" smtClean="0">
                <a:solidFill>
                  <a:schemeClr val="tx1"/>
                </a:solidFill>
                <a:latin typeface="+mn-lt"/>
                <a:cs typeface="Arial" pitchFamily="34" charset="0"/>
              </a:rPr>
              <a:t/>
            </a:r>
            <a:br>
              <a:rPr lang="ru-RU" sz="2000" dirty="0" smtClean="0">
                <a:solidFill>
                  <a:schemeClr val="tx1"/>
                </a:solidFill>
                <a:latin typeface="+mn-lt"/>
                <a:cs typeface="Arial" pitchFamily="34" charset="0"/>
              </a:rPr>
            </a:br>
            <a:r>
              <a:rPr lang="ru-RU" sz="2000" dirty="0" smtClean="0">
                <a:solidFill>
                  <a:schemeClr val="tx1"/>
                </a:solidFill>
                <a:latin typeface="+mn-lt"/>
                <a:cs typeface="Arial" pitchFamily="34" charset="0"/>
              </a:rPr>
              <a:t>К </a:t>
            </a:r>
            <a:r>
              <a:rPr lang="ru-RU" sz="2000" dirty="0">
                <a:solidFill>
                  <a:schemeClr val="tx1"/>
                </a:solidFill>
                <a:latin typeface="+mn-lt"/>
                <a:cs typeface="Arial" pitchFamily="34" charset="0"/>
              </a:rPr>
              <a:t>числу отраслевых  факторов относятся: широта специализации отрасли, обеспеченность отрасли услугами других отраслей.</a:t>
            </a:r>
          </a:p>
        </p:txBody>
      </p:sp>
      <p:sp>
        <p:nvSpPr>
          <p:cNvPr id="3" name="Прямоугольник 2"/>
          <p:cNvSpPr/>
          <p:nvPr/>
        </p:nvSpPr>
        <p:spPr>
          <a:xfrm>
            <a:off x="0" y="2819400"/>
            <a:ext cx="8610600" cy="1015663"/>
          </a:xfrm>
          <a:prstGeom prst="rect">
            <a:avLst/>
          </a:prstGeom>
        </p:spPr>
        <p:txBody>
          <a:bodyPr wrap="square">
            <a:spAutoFit/>
          </a:bodyPr>
          <a:lstStyle/>
          <a:p>
            <a:pPr algn="just"/>
            <a:r>
              <a:rPr lang="ru-RU" sz="2000" b="1" dirty="0" smtClean="0"/>
              <a:t>Региональные факторы</a:t>
            </a:r>
            <a:r>
              <a:rPr lang="ru-RU" sz="2000" dirty="0" smtClean="0"/>
              <a:t>  определяют обеспеченность предприятия различными коммуникациями: - </a:t>
            </a:r>
            <a:r>
              <a:rPr lang="ru-RU" sz="2000" dirty="0" err="1" smtClean="0"/>
              <a:t>газо</a:t>
            </a:r>
            <a:r>
              <a:rPr lang="ru-RU" sz="2000" dirty="0" smtClean="0"/>
              <a:t>- и водопроводами, транспортными  магистралями, средствами связи и т.п. </a:t>
            </a:r>
            <a:endParaRPr lang="ru-RU" sz="2000" dirty="0"/>
          </a:p>
        </p:txBody>
      </p:sp>
      <p:sp>
        <p:nvSpPr>
          <p:cNvPr id="4" name="Прямоугольник 3"/>
          <p:cNvSpPr/>
          <p:nvPr/>
        </p:nvSpPr>
        <p:spPr>
          <a:xfrm>
            <a:off x="152400" y="3995678"/>
            <a:ext cx="8991600" cy="2862322"/>
          </a:xfrm>
          <a:prstGeom prst="rect">
            <a:avLst/>
          </a:prstGeom>
        </p:spPr>
        <p:txBody>
          <a:bodyPr wrap="square">
            <a:spAutoFit/>
          </a:bodyPr>
          <a:lstStyle/>
          <a:p>
            <a:r>
              <a:rPr lang="ru-RU" sz="2000" b="1" dirty="0" smtClean="0">
                <a:latin typeface="Times New Roman" pitchFamily="18" charset="0"/>
              </a:rPr>
              <a:t>Внутренние факторы</a:t>
            </a:r>
            <a:r>
              <a:rPr lang="ru-RU" sz="2000" dirty="0" smtClean="0">
                <a:latin typeface="Times New Roman" pitchFamily="18" charset="0"/>
              </a:rPr>
              <a:t> :</a:t>
            </a:r>
            <a:br>
              <a:rPr lang="ru-RU" sz="2000" dirty="0" smtClean="0">
                <a:latin typeface="Times New Roman" pitchFamily="18" charset="0"/>
              </a:rPr>
            </a:br>
            <a:r>
              <a:rPr lang="ru-RU" sz="2000" dirty="0" smtClean="0">
                <a:latin typeface="Times New Roman" pitchFamily="18" charset="0"/>
              </a:rPr>
              <a:t>- характер продукции и методы ее изготовления;</a:t>
            </a:r>
            <a:br>
              <a:rPr lang="ru-RU" sz="2000" dirty="0" smtClean="0">
                <a:latin typeface="Times New Roman" pitchFamily="18" charset="0"/>
              </a:rPr>
            </a:br>
            <a:r>
              <a:rPr lang="ru-RU" sz="2000" dirty="0" smtClean="0">
                <a:latin typeface="Times New Roman" pitchFamily="18" charset="0"/>
              </a:rPr>
              <a:t>- объем выпуска продукции и ее трудоемкость;</a:t>
            </a:r>
            <a:br>
              <a:rPr lang="ru-RU" sz="2000" dirty="0" smtClean="0">
                <a:latin typeface="Times New Roman" pitchFamily="18" charset="0"/>
              </a:rPr>
            </a:br>
            <a:r>
              <a:rPr lang="ru-RU" sz="2000" dirty="0" smtClean="0">
                <a:latin typeface="Times New Roman" pitchFamily="18" charset="0"/>
              </a:rPr>
              <a:t>-  степень развития специализации и кооперации;</a:t>
            </a:r>
            <a:br>
              <a:rPr lang="ru-RU" sz="2000" dirty="0" smtClean="0">
                <a:latin typeface="Times New Roman" pitchFamily="18" charset="0"/>
              </a:rPr>
            </a:br>
            <a:r>
              <a:rPr lang="ru-RU" sz="2000" dirty="0" smtClean="0">
                <a:latin typeface="Times New Roman" pitchFamily="18" charset="0"/>
              </a:rPr>
              <a:t>- мощность и особенности  организации транспорта;</a:t>
            </a:r>
            <a:br>
              <a:rPr lang="ru-RU" sz="2000" dirty="0" smtClean="0">
                <a:latin typeface="Times New Roman" pitchFamily="18" charset="0"/>
              </a:rPr>
            </a:br>
            <a:r>
              <a:rPr lang="ru-RU" sz="2000" dirty="0" smtClean="0">
                <a:latin typeface="Times New Roman" pitchFamily="18" charset="0"/>
              </a:rPr>
              <a:t>-оптимальные размеры подразделений, обеспечивающих управляемость ими с наибольшей эффективностью;</a:t>
            </a:r>
            <a:br>
              <a:rPr lang="ru-RU" sz="2000" dirty="0" smtClean="0">
                <a:latin typeface="Times New Roman" pitchFamily="18" charset="0"/>
              </a:rPr>
            </a:br>
            <a:r>
              <a:rPr lang="ru-RU" sz="2000" dirty="0" smtClean="0">
                <a:latin typeface="Times New Roman" pitchFamily="18" charset="0"/>
              </a:rPr>
              <a:t>- специфика принимаемой рабочей силы;</a:t>
            </a:r>
            <a:br>
              <a:rPr lang="ru-RU" sz="2000" dirty="0" smtClean="0">
                <a:latin typeface="Times New Roman" pitchFamily="18" charset="0"/>
              </a:rPr>
            </a:br>
            <a:r>
              <a:rPr lang="ru-RU" sz="2000" dirty="0" smtClean="0">
                <a:latin typeface="Times New Roman" pitchFamily="18" charset="0"/>
              </a:rPr>
              <a:t>- степень развития информационных систем и </a:t>
            </a:r>
            <a:r>
              <a:rPr lang="ru-RU" sz="2000" dirty="0" err="1" smtClean="0">
                <a:latin typeface="Times New Roman" pitchFamily="18" charset="0"/>
              </a:rPr>
              <a:t>т.п</a:t>
            </a:r>
            <a:endParaRPr lang="ru-RU"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0"/>
            <a:ext cx="8610600"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190500" algn="just" fontAlgn="base">
              <a:spcBef>
                <a:spcPct val="0"/>
              </a:spcBef>
              <a:spcAft>
                <a:spcPct val="0"/>
              </a:spcAft>
            </a:pPr>
            <a:r>
              <a:rPr kumimoji="0" lang="ru-RU"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3</a:t>
            </a:r>
            <a:r>
              <a:rPr kumimoji="0" lang="ru-RU"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r>
              <a:rPr kumimoji="0" lang="en-GB"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lang="en-US" sz="2400" b="1" i="1" dirty="0" smtClean="0">
                <a:solidFill>
                  <a:srgbClr val="FF0000"/>
                </a:solidFill>
                <a:latin typeface="Times New Roman" pitchFamily="18" charset="0"/>
                <a:ea typeface="Times New Roman" pitchFamily="18" charset="0"/>
                <a:cs typeface="Times New Roman" pitchFamily="18" charset="0"/>
              </a:rPr>
              <a:t>Organizational structure of enterprise </a:t>
            </a:r>
            <a:r>
              <a:rPr lang="en-US" sz="2400" b="1" i="1" dirty="0" smtClean="0">
                <a:solidFill>
                  <a:srgbClr val="FF0000"/>
                </a:solidFill>
                <a:latin typeface="Times New Roman" pitchFamily="18" charset="0"/>
                <a:ea typeface="Times New Roman" pitchFamily="18" charset="0"/>
                <a:cs typeface="Times New Roman" pitchFamily="18" charset="0"/>
              </a:rPr>
              <a:t>management</a:t>
            </a:r>
          </a:p>
          <a:p>
            <a:pPr lvl="0" indent="190500" algn="just" fontAlgn="base">
              <a:spcBef>
                <a:spcPct val="0"/>
              </a:spcBef>
              <a:spcAft>
                <a:spcPct val="0"/>
              </a:spcAft>
            </a:pPr>
            <a:endParaRPr lang="en-US" sz="2400" b="1" i="1" dirty="0" smtClean="0">
              <a:solidFill>
                <a:srgbClr val="FF0000"/>
              </a:solidFill>
              <a:latin typeface="Times New Roman" pitchFamily="18" charset="0"/>
              <a:ea typeface="Times New Roman" pitchFamily="18" charset="0"/>
              <a:cs typeface="Times New Roman" pitchFamily="18" charset="0"/>
            </a:endParaRPr>
          </a:p>
          <a:p>
            <a:pPr lvl="0" indent="190500" algn="just" fontAlgn="base">
              <a:spcBef>
                <a:spcPct val="0"/>
              </a:spcBef>
              <a:spcAft>
                <a:spcPct val="0"/>
              </a:spcAft>
            </a:pPr>
            <a:r>
              <a:rPr lang="en-US" b="1" i="1" dirty="0" smtClean="0">
                <a:solidFill>
                  <a:srgbClr val="FF0000"/>
                </a:solidFill>
                <a:latin typeface="Arial" pitchFamily="34" charset="0"/>
                <a:ea typeface="Times New Roman" pitchFamily="18" charset="0"/>
                <a:cs typeface="Arial" pitchFamily="34" charset="0"/>
              </a:rPr>
              <a:t>The organizational structure of enterprise management </a:t>
            </a:r>
            <a:r>
              <a:rPr lang="en-US" b="1" i="1" dirty="0" smtClean="0">
                <a:latin typeface="Arial" pitchFamily="34" charset="0"/>
                <a:ea typeface="Times New Roman" pitchFamily="18" charset="0"/>
                <a:cs typeface="Arial" pitchFamily="34" charset="0"/>
              </a:rPr>
              <a:t>is understood as the composition of departments, services and divisions in the management apparatus, the nature of subordination and accountability to each other and to the top management body of the company, as well as the procedure for the distribution of management functions across various levels and divisions of the management hierarchy.</a:t>
            </a:r>
            <a:r>
              <a:rPr kumimoji="0" lang="ru-RU" sz="1200" b="0" i="0" u="none" strike="noStrike" cap="none" normalizeH="0" baseline="0" dirty="0" smtClean="0">
                <a:ln>
                  <a:noFill/>
                </a:ln>
                <a:effectLst/>
                <a:latin typeface="Arial" pitchFamily="34" charset="0"/>
                <a:ea typeface="Times New Roman" pitchFamily="18" charset="0"/>
                <a:cs typeface="Arial" pitchFamily="34" charset="0"/>
              </a:rPr>
              <a:t>.</a:t>
            </a:r>
            <a:endParaRPr kumimoji="0" lang="en-GB" sz="1200" b="0" i="0" u="none" strike="noStrike" cap="none" normalizeH="0" baseline="0" dirty="0" smtClean="0">
              <a:ln>
                <a:noFill/>
              </a:ln>
              <a:effectLst/>
              <a:latin typeface="Arial" pitchFamily="34" charset="0"/>
              <a:ea typeface="Times New Roman" pitchFamily="18" charset="0"/>
              <a:cs typeface="Arial" pitchFamily="34" charset="0"/>
            </a:endParaRPr>
          </a:p>
          <a:p>
            <a:pPr lvl="0" indent="190500" algn="just" fontAlgn="base">
              <a:spcBef>
                <a:spcPct val="0"/>
              </a:spcBef>
              <a:spcAft>
                <a:spcPct val="0"/>
              </a:spcAft>
            </a:pPr>
            <a:endParaRPr kumimoji="0" lang="en-GB" sz="1200" b="0" i="0" u="none" strike="noStrike" cap="none" normalizeH="0" baseline="0" dirty="0" smtClean="0">
              <a:ln>
                <a:noFill/>
              </a:ln>
              <a:effectLst/>
              <a:latin typeface="Arial" pitchFamily="34" charset="0"/>
              <a:ea typeface="Times New Roman" pitchFamily="18" charset="0"/>
              <a:cs typeface="Arial" pitchFamily="34" charset="0"/>
            </a:endParaRPr>
          </a:p>
          <a:p>
            <a:pPr lvl="0" indent="190500" algn="just" fontAlgn="base">
              <a:spcBef>
                <a:spcPct val="0"/>
              </a:spcBef>
              <a:spcAft>
                <a:spcPct val="0"/>
              </a:spcAft>
            </a:pPr>
            <a:endParaRPr kumimoji="0" lang="ru-RU" sz="1800" b="0" i="0" u="none" strike="noStrike" cap="none" normalizeH="0" baseline="0" dirty="0" smtClean="0">
              <a:ln>
                <a:noFill/>
              </a:ln>
              <a:effectLst/>
              <a:latin typeface="Arial" pitchFamily="34" charset="0"/>
              <a:cs typeface="Arial" pitchFamily="34" charset="0"/>
            </a:endParaRPr>
          </a:p>
        </p:txBody>
      </p:sp>
      <p:sp>
        <p:nvSpPr>
          <p:cNvPr id="1033" name="Rectangle 9"/>
          <p:cNvSpPr>
            <a:spLocks noChangeArrowheads="1"/>
          </p:cNvSpPr>
          <p:nvPr/>
        </p:nvSpPr>
        <p:spPr bwMode="auto">
          <a:xfrm>
            <a:off x="304800" y="3124200"/>
            <a:ext cx="8229600" cy="1384995"/>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lvl="0" algn="just" fontAlgn="base">
              <a:spcBef>
                <a:spcPct val="0"/>
              </a:spcBef>
              <a:spcAft>
                <a:spcPct val="0"/>
              </a:spcAft>
            </a:pPr>
            <a:r>
              <a:rPr lang="en-US" b="1" i="1" dirty="0" smtClean="0">
                <a:solidFill>
                  <a:srgbClr val="FF0000"/>
                </a:solidFill>
                <a:latin typeface="Arial" pitchFamily="34" charset="0"/>
                <a:cs typeface="Arial" pitchFamily="34" charset="0"/>
              </a:rPr>
              <a:t>Linear structure of enterprise management</a:t>
            </a:r>
          </a:p>
          <a:p>
            <a:pPr lvl="0" algn="just" fontAlgn="base">
              <a:spcBef>
                <a:spcPct val="0"/>
              </a:spcBef>
              <a:spcAft>
                <a:spcPct val="0"/>
              </a:spcAft>
            </a:pPr>
            <a:r>
              <a:rPr lang="en-US" b="1" i="1" dirty="0" smtClean="0">
                <a:solidFill>
                  <a:srgbClr val="000000"/>
                </a:solidFill>
                <a:latin typeface="Arial" pitchFamily="34" charset="0"/>
                <a:cs typeface="Arial" pitchFamily="34" charset="0"/>
              </a:rPr>
              <a:t>It implies that each department is headed by a manager who exercises sole leadership of subordinate employees and who concentrates all management functions in himself. This manager, in turn, is subordinate to the superior manager</a:t>
            </a:r>
            <a:r>
              <a:rPr lang="en-US" b="1" dirty="0" smtClean="0">
                <a:solidFill>
                  <a:srgbClr val="000000"/>
                </a:solidFill>
                <a:latin typeface="Arial" pitchFamily="34" charset="0"/>
                <a:cs typeface="Arial" pitchFamily="34" charset="0"/>
              </a:rPr>
              <a:t>.</a:t>
            </a:r>
            <a:endParaRPr kumimoji="0" lang="ru-RU" sz="1000" b="1" i="0" u="none" strike="noStrike" cap="none" normalizeH="0" baseline="0" dirty="0" smtClean="0">
              <a:ln>
                <a:noFill/>
              </a:ln>
              <a:solidFill>
                <a:srgbClr val="000000"/>
              </a:solidFill>
              <a:effectLst/>
              <a:latin typeface="Arial" pitchFamily="34" charset="0"/>
              <a:cs typeface="Arial" pitchFamily="34" charset="0"/>
            </a:endParaRPr>
          </a:p>
        </p:txBody>
      </p:sp>
      <p:pic>
        <p:nvPicPr>
          <p:cNvPr id="1034" name="Picture 10" descr="Линейная структура управления предприятием"/>
          <p:cNvPicPr>
            <a:picLocks noChangeAspect="1" noChangeArrowheads="1"/>
          </p:cNvPicPr>
          <p:nvPr/>
        </p:nvPicPr>
        <p:blipFill>
          <a:blip r:embed="rId2"/>
          <a:srcRect/>
          <a:stretch>
            <a:fillRect/>
          </a:stretch>
        </p:blipFill>
        <p:spPr bwMode="auto">
          <a:xfrm>
            <a:off x="1447800" y="4724400"/>
            <a:ext cx="6705600" cy="2133600"/>
          </a:xfrm>
          <a:prstGeom prst="rect">
            <a:avLst/>
          </a:prstGeom>
          <a:noFill/>
        </p:spPr>
      </p:pic>
      <p:sp>
        <p:nvSpPr>
          <p:cNvPr id="5" name="Прямоугольник 4"/>
          <p:cNvSpPr/>
          <p:nvPr/>
        </p:nvSpPr>
        <p:spPr>
          <a:xfrm>
            <a:off x="304800" y="2590800"/>
            <a:ext cx="7696200" cy="369332"/>
          </a:xfrm>
          <a:prstGeom prst="rect">
            <a:avLst/>
          </a:prstGeom>
        </p:spPr>
        <p:txBody>
          <a:bodyPr wrap="square">
            <a:spAutoFit/>
          </a:bodyPr>
          <a:lstStyle/>
          <a:p>
            <a:r>
              <a:rPr lang="en-US" b="1" dirty="0" smtClean="0"/>
              <a:t>There are the following types of organizational structures</a:t>
            </a:r>
            <a:endParaRPr lang="ru-RU"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Функциональная структура"/>
          <p:cNvPicPr>
            <a:picLocks noChangeAspect="1" noChangeArrowheads="1"/>
          </p:cNvPicPr>
          <p:nvPr/>
        </p:nvPicPr>
        <p:blipFill>
          <a:blip r:embed="rId2"/>
          <a:srcRect/>
          <a:stretch>
            <a:fillRect/>
          </a:stretch>
        </p:blipFill>
        <p:spPr bwMode="auto">
          <a:xfrm>
            <a:off x="1371600" y="1752600"/>
            <a:ext cx="5905500" cy="1885950"/>
          </a:xfrm>
          <a:prstGeom prst="rect">
            <a:avLst/>
          </a:prstGeom>
          <a:noFill/>
        </p:spPr>
      </p:pic>
      <p:sp>
        <p:nvSpPr>
          <p:cNvPr id="4" name="Прямоугольник 3"/>
          <p:cNvSpPr/>
          <p:nvPr/>
        </p:nvSpPr>
        <p:spPr>
          <a:xfrm>
            <a:off x="609600" y="457200"/>
            <a:ext cx="8001000" cy="707886"/>
          </a:xfrm>
          <a:prstGeom prst="rect">
            <a:avLst/>
          </a:prstGeom>
        </p:spPr>
        <p:txBody>
          <a:bodyPr wrap="square">
            <a:spAutoFit/>
          </a:bodyPr>
          <a:lstStyle/>
          <a:p>
            <a:r>
              <a:rPr lang="en-US" sz="2000" b="1" i="1" dirty="0" smtClean="0">
                <a:solidFill>
                  <a:srgbClr val="FF0000"/>
                </a:solidFill>
                <a:latin typeface="Times New Roman" pitchFamily="18" charset="0"/>
                <a:cs typeface="Times New Roman" pitchFamily="18" charset="0"/>
              </a:rPr>
              <a:t>Functional</a:t>
            </a:r>
            <a:r>
              <a:rPr lang="en-US" sz="2000" b="1" i="1" dirty="0" smtClean="0">
                <a:latin typeface="Times New Roman" pitchFamily="18" charset="0"/>
                <a:cs typeface="Times New Roman" pitchFamily="18" charset="0"/>
              </a:rPr>
              <a:t> - a type of organizational structure that involves the grouping of specific positions into departments based on common activities</a:t>
            </a:r>
            <a:r>
              <a:rPr lang="en-US" dirty="0" smtClean="0"/>
              <a:t>.</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81000" y="533400"/>
            <a:ext cx="8458200" cy="2169825"/>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100" b="1" i="0" u="none" strike="noStrike" cap="none" normalizeH="0" baseline="0" dirty="0" smtClean="0">
                <a:ln>
                  <a:noFill/>
                </a:ln>
                <a:solidFill>
                  <a:srgbClr val="000000"/>
                </a:solidFill>
                <a:effectLst/>
                <a:latin typeface="Arial" pitchFamily="34" charset="0"/>
                <a:cs typeface="Arial" pitchFamily="34" charset="0"/>
              </a:rPr>
              <a:t> </a:t>
            </a:r>
            <a:r>
              <a:rPr kumimoji="0" lang="ru-RU" sz="1000" b="1" i="0" u="none" strike="noStrike" cap="none" normalizeH="0" baseline="0" dirty="0" smtClean="0">
                <a:ln>
                  <a:noFill/>
                </a:ln>
                <a:solidFill>
                  <a:srgbClr val="000000"/>
                </a:solidFill>
                <a:effectLst/>
                <a:latin typeface="Arial" pitchFamily="34" charset="0"/>
                <a:cs typeface="Arial" pitchFamily="34" charset="0"/>
              </a:rPr>
              <a:t>                                                                                                                                                           </a:t>
            </a:r>
          </a:p>
        </p:txBody>
      </p:sp>
      <p:pic>
        <p:nvPicPr>
          <p:cNvPr id="25602" name="Picture 2" descr="Линейно-функциональная структура управления предприятием"/>
          <p:cNvPicPr>
            <a:picLocks noChangeAspect="1" noChangeArrowheads="1"/>
          </p:cNvPicPr>
          <p:nvPr/>
        </p:nvPicPr>
        <p:blipFill>
          <a:blip r:embed="rId2"/>
          <a:srcRect/>
          <a:stretch>
            <a:fillRect/>
          </a:stretch>
        </p:blipFill>
        <p:spPr bwMode="auto">
          <a:xfrm>
            <a:off x="1371600" y="2286000"/>
            <a:ext cx="5448300" cy="2238376"/>
          </a:xfrm>
          <a:prstGeom prst="rect">
            <a:avLst/>
          </a:prstGeom>
          <a:noFill/>
        </p:spPr>
      </p:pic>
      <p:sp>
        <p:nvSpPr>
          <p:cNvPr id="4" name="Прямоугольник 3"/>
          <p:cNvSpPr/>
          <p:nvPr/>
        </p:nvSpPr>
        <p:spPr>
          <a:xfrm>
            <a:off x="762000" y="457200"/>
            <a:ext cx="7924800" cy="1323439"/>
          </a:xfrm>
          <a:prstGeom prst="rect">
            <a:avLst/>
          </a:prstGeom>
        </p:spPr>
        <p:txBody>
          <a:bodyPr wrap="square">
            <a:spAutoFit/>
          </a:bodyPr>
          <a:lstStyle/>
          <a:p>
            <a:r>
              <a:rPr lang="en-US" sz="2000" b="1" i="1" dirty="0" smtClean="0">
                <a:solidFill>
                  <a:srgbClr val="FF0000"/>
                </a:solidFill>
                <a:latin typeface="Times New Roman" pitchFamily="18" charset="0"/>
                <a:cs typeface="Times New Roman" pitchFamily="18" charset="0"/>
              </a:rPr>
              <a:t>The linear-functional structure </a:t>
            </a:r>
            <a:r>
              <a:rPr lang="en-US" sz="2000" b="1" i="1" dirty="0" smtClean="0">
                <a:latin typeface="Times New Roman" pitchFamily="18" charset="0"/>
                <a:cs typeface="Times New Roman" pitchFamily="18" charset="0"/>
              </a:rPr>
              <a:t>largely eliminates the shortcomings of both functional and linear types of control. With this structure, the purpose of functional services is to train data managers for line managers so that they, in turn, can make competent decisions.</a:t>
            </a:r>
            <a:endParaRPr lang="ru-RU" sz="2000" b="1" i="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304800" y="1143000"/>
            <a:ext cx="8305800" cy="276999"/>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Arial" pitchFamily="34" charset="0"/>
                <a:cs typeface="Arial" pitchFamily="34" charset="0"/>
              </a:rPr>
              <a:t>                                                </a:t>
            </a:r>
            <a:r>
              <a:rPr kumimoji="0" lang="ru-RU" sz="1000" b="0" i="0" u="none" strike="noStrike" cap="none" normalizeH="0" baseline="0" dirty="0" smtClean="0">
                <a:ln>
                  <a:noFill/>
                </a:ln>
                <a:solidFill>
                  <a:srgbClr val="000000"/>
                </a:solidFill>
                <a:effectLst/>
                <a:latin typeface="Arial" pitchFamily="34" charset="0"/>
                <a:cs typeface="Arial" pitchFamily="34" charset="0"/>
              </a:rPr>
              <a:t>                                                                                                                     </a:t>
            </a:r>
          </a:p>
        </p:txBody>
      </p:sp>
      <p:pic>
        <p:nvPicPr>
          <p:cNvPr id="27650" name="Picture 2" descr="Дивизиональная  структура управления"/>
          <p:cNvPicPr>
            <a:picLocks noChangeAspect="1" noChangeArrowheads="1"/>
          </p:cNvPicPr>
          <p:nvPr/>
        </p:nvPicPr>
        <p:blipFill>
          <a:blip r:embed="rId2"/>
          <a:srcRect/>
          <a:stretch>
            <a:fillRect/>
          </a:stretch>
        </p:blipFill>
        <p:spPr bwMode="auto">
          <a:xfrm>
            <a:off x="1143000" y="2514600"/>
            <a:ext cx="5876925" cy="2781300"/>
          </a:xfrm>
          <a:prstGeom prst="rect">
            <a:avLst/>
          </a:prstGeom>
          <a:noFill/>
        </p:spPr>
      </p:pic>
      <p:sp>
        <p:nvSpPr>
          <p:cNvPr id="4" name="Прямоугольник 3"/>
          <p:cNvSpPr/>
          <p:nvPr/>
        </p:nvSpPr>
        <p:spPr>
          <a:xfrm>
            <a:off x="762000" y="457200"/>
            <a:ext cx="7848600" cy="1015663"/>
          </a:xfrm>
          <a:prstGeom prst="rect">
            <a:avLst/>
          </a:prstGeom>
        </p:spPr>
        <p:txBody>
          <a:bodyPr wrap="square">
            <a:spAutoFit/>
          </a:bodyPr>
          <a:lstStyle/>
          <a:p>
            <a:pPr algn="just"/>
            <a:r>
              <a:rPr lang="en-US" sz="2000" b="1" i="1" dirty="0" smtClean="0">
                <a:solidFill>
                  <a:srgbClr val="FF0000"/>
                </a:solidFill>
                <a:latin typeface="Times New Roman" pitchFamily="18" charset="0"/>
                <a:cs typeface="Times New Roman" pitchFamily="18" charset="0"/>
              </a:rPr>
              <a:t>The divisional management structure</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implies that the criteria for grouping positions into divisions (departments) are the types of products manufactured by the enterprise, consumer groups or regions</a:t>
            </a:r>
            <a:r>
              <a:rPr lang="en-US"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304800" y="1066800"/>
            <a:ext cx="8077200" cy="615553"/>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lvl="0" algn="just" fontAlgn="base">
              <a:spcBef>
                <a:spcPct val="0"/>
              </a:spcBef>
              <a:spcAft>
                <a:spcPct val="0"/>
              </a:spcAft>
            </a:pPr>
            <a:r>
              <a:rPr lang="en-US" sz="2000" b="1" i="1" dirty="0" smtClean="0">
                <a:solidFill>
                  <a:srgbClr val="FF0000"/>
                </a:solidFill>
                <a:latin typeface="Times New Roman" pitchFamily="18" charset="0"/>
                <a:cs typeface="Times New Roman" pitchFamily="18" charset="0"/>
              </a:rPr>
              <a:t>The matrix structure </a:t>
            </a:r>
            <a:r>
              <a:rPr lang="en-US" sz="2000" b="1" i="1" dirty="0" smtClean="0">
                <a:solidFill>
                  <a:srgbClr val="000000"/>
                </a:solidFill>
                <a:latin typeface="Times New Roman" pitchFamily="18" charset="0"/>
                <a:cs typeface="Times New Roman" pitchFamily="18" charset="0"/>
              </a:rPr>
              <a:t>assumes the simultaneous grouping at one level of management according to several criteria</a:t>
            </a:r>
            <a:r>
              <a:rPr lang="en-US" sz="2000" b="1" i="1" dirty="0" smtClean="0">
                <a:solidFill>
                  <a:srgbClr val="000000"/>
                </a:solidFill>
                <a:latin typeface="Times New Roman" pitchFamily="18" charset="0"/>
                <a:cs typeface="Times New Roman" pitchFamily="18" charset="0"/>
              </a:rPr>
              <a:t>.</a:t>
            </a:r>
            <a:endParaRPr kumimoji="0" lang="ru-RU" sz="2000" b="0" i="1" u="none" strike="noStrike" cap="none" normalizeH="0" baseline="0" dirty="0" smtClean="0">
              <a:ln>
                <a:noFill/>
              </a:ln>
              <a:solidFill>
                <a:srgbClr val="000000"/>
              </a:solidFill>
              <a:effectLst/>
              <a:latin typeface="Times New Roman" pitchFamily="18" charset="0"/>
              <a:cs typeface="Times New Roman" pitchFamily="18" charset="0"/>
            </a:endParaRPr>
          </a:p>
        </p:txBody>
      </p:sp>
      <p:pic>
        <p:nvPicPr>
          <p:cNvPr id="28674" name="Picture 2" descr="Матричная структура"/>
          <p:cNvPicPr>
            <a:picLocks noChangeAspect="1" noChangeArrowheads="1"/>
          </p:cNvPicPr>
          <p:nvPr/>
        </p:nvPicPr>
        <p:blipFill>
          <a:blip r:embed="rId2"/>
          <a:srcRect/>
          <a:stretch>
            <a:fillRect/>
          </a:stretch>
        </p:blipFill>
        <p:spPr bwMode="auto">
          <a:xfrm>
            <a:off x="1371600" y="2438400"/>
            <a:ext cx="5924550" cy="326707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685800" y="685800"/>
            <a:ext cx="7924800" cy="615553"/>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lvl="0" algn="just" fontAlgn="base">
              <a:spcBef>
                <a:spcPct val="0"/>
              </a:spcBef>
              <a:spcAft>
                <a:spcPct val="0"/>
              </a:spcAft>
            </a:pPr>
            <a:r>
              <a:rPr lang="en-US" sz="2000" b="1" i="1" dirty="0" smtClean="0">
                <a:solidFill>
                  <a:srgbClr val="FF0000"/>
                </a:solidFill>
                <a:latin typeface="Times New Roman" pitchFamily="18" charset="0"/>
                <a:cs typeface="Times New Roman" pitchFamily="18" charset="0"/>
              </a:rPr>
              <a:t>Combined </a:t>
            </a:r>
            <a:r>
              <a:rPr lang="en-US" sz="2000" b="1" i="1" dirty="0" smtClean="0">
                <a:solidFill>
                  <a:srgbClr val="FF0000"/>
                </a:solidFill>
                <a:latin typeface="Times New Roman" pitchFamily="18" charset="0"/>
                <a:cs typeface="Times New Roman" pitchFamily="18" charset="0"/>
              </a:rPr>
              <a:t>structure </a:t>
            </a:r>
            <a:r>
              <a:rPr lang="en-US" sz="2000" b="1" i="1" dirty="0" smtClean="0">
                <a:solidFill>
                  <a:srgbClr val="000000"/>
                </a:solidFill>
                <a:latin typeface="Times New Roman" pitchFamily="18" charset="0"/>
                <a:cs typeface="Times New Roman" pitchFamily="18" charset="0"/>
              </a:rPr>
              <a:t>- grouping according to various criteria</a:t>
            </a:r>
            <a:r>
              <a:rPr lang="en-US" sz="2000" b="1" i="1" dirty="0" smtClean="0">
                <a:solidFill>
                  <a:srgbClr val="000000"/>
                </a:solidFill>
                <a:latin typeface="Times New Roman" pitchFamily="18" charset="0"/>
                <a:cs typeface="Times New Roman" pitchFamily="18" charset="0"/>
              </a:rPr>
              <a:t>.</a:t>
            </a:r>
            <a:r>
              <a:rPr kumimoji="0" lang="ru-RU" sz="2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ru-RU" b="0" i="0" u="none" strike="noStrike" cap="none" normalizeH="0" baseline="0" dirty="0" smtClean="0">
                <a:ln>
                  <a:noFill/>
                </a:ln>
                <a:solidFill>
                  <a:srgbClr val="000000"/>
                </a:solidFill>
                <a:effectLst/>
                <a:latin typeface="Arial" pitchFamily="34" charset="0"/>
                <a:cs typeface="Arial" pitchFamily="34" charset="0"/>
              </a:rPr>
              <a:t>                           </a:t>
            </a:r>
            <a:r>
              <a:rPr kumimoji="0" lang="ru-RU" sz="1000" b="0" i="0" u="none" strike="noStrike" cap="none" normalizeH="0" baseline="0" dirty="0" smtClean="0">
                <a:ln>
                  <a:noFill/>
                </a:ln>
                <a:solidFill>
                  <a:srgbClr val="000000"/>
                </a:solidFill>
                <a:effectLst/>
                <a:latin typeface="Arial" pitchFamily="34" charset="0"/>
                <a:cs typeface="Arial" pitchFamily="34" charset="0"/>
              </a:rPr>
              <a:t>                                                     </a:t>
            </a:r>
          </a:p>
        </p:txBody>
      </p:sp>
      <p:pic>
        <p:nvPicPr>
          <p:cNvPr id="29698" name="Picture 2" descr="Комбинированная  структура управления предприятием "/>
          <p:cNvPicPr>
            <a:picLocks noChangeAspect="1" noChangeArrowheads="1"/>
          </p:cNvPicPr>
          <p:nvPr/>
        </p:nvPicPr>
        <p:blipFill>
          <a:blip r:embed="rId2"/>
          <a:srcRect/>
          <a:stretch>
            <a:fillRect/>
          </a:stretch>
        </p:blipFill>
        <p:spPr bwMode="auto">
          <a:xfrm>
            <a:off x="1295400" y="2286000"/>
            <a:ext cx="5876925" cy="3590926"/>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1128</Words>
  <PresentationFormat>Экран (4:3)</PresentationFormat>
  <Paragraphs>45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Office Theme</vt:lpstr>
      <vt:lpstr>Legal, production and organizational structure of enterprise management</vt:lpstr>
      <vt:lpstr>Слайд 2</vt:lpstr>
      <vt:lpstr>Слайд 3</vt:lpstr>
      <vt:lpstr>Слайд 4</vt:lpstr>
      <vt:lpstr>2 The production structure of an enterprise is understood as the composition of its constituent sections, workshops and services, the forms of their relationship in the production process. The main elements of the production structure of the enterprise are workplaces, sites and workshops. </vt:lpstr>
      <vt:lpstr>The workshop is the most complex system that is part of the production structure, which includes production sites and a number of functional bodies as subsystems. Complex relationships arise in the workshop: it is characterized by a rather complex structure and organization with developed internal and external relationships.</vt:lpstr>
      <vt:lpstr>Факторы, влияющие на производственную структуру Общеструктурные  (народнохозяйственные)    К их числу относятся: состав отраслей хозяйства, соотношение между ними, степень их дифференциации, предполагаемые темпы роста производительности, внешнеторговые связи  и т.п.  К числу отраслевых  факторов относятся: широта специализации отрасли, обеспеченность отрасли услугами других отраслей.</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production and organizational structure of enterprise management</dc:title>
  <dc:creator>Алия Кабдулшарипова</dc:creator>
  <cp:lastModifiedBy>User</cp:lastModifiedBy>
  <cp:revision>1</cp:revision>
  <dcterms:created xsi:type="dcterms:W3CDTF">2021-08-30T16:47:28Z</dcterms:created>
  <dcterms:modified xsi:type="dcterms:W3CDTF">2021-08-30T19:05:42Z</dcterms:modified>
</cp:coreProperties>
</file>